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77" r:id="rId4"/>
    <p:sldId id="260" r:id="rId5"/>
    <p:sldId id="259" r:id="rId6"/>
    <p:sldId id="278" r:id="rId7"/>
    <p:sldId id="261" r:id="rId8"/>
    <p:sldId id="279" r:id="rId9"/>
    <p:sldId id="280" r:id="rId10"/>
    <p:sldId id="263" r:id="rId11"/>
    <p:sldId id="264" r:id="rId12"/>
    <p:sldId id="273" r:id="rId13"/>
    <p:sldId id="265" r:id="rId14"/>
    <p:sldId id="266" r:id="rId15"/>
    <p:sldId id="267" r:id="rId16"/>
    <p:sldId id="268" r:id="rId17"/>
    <p:sldId id="269" r:id="rId18"/>
    <p:sldId id="270" r:id="rId19"/>
    <p:sldId id="274" r:id="rId20"/>
    <p:sldId id="272" r:id="rId21"/>
    <p:sldId id="271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0F0"/>
    <a:srgbClr val="C8C8C8"/>
    <a:srgbClr val="4990CD"/>
    <a:srgbClr val="FFFFFF"/>
    <a:srgbClr val="55565A"/>
    <a:srgbClr val="91BD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2272" y="-9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78425"/>
            <a:ext cx="7772400" cy="1470025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9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566238" y="914400"/>
            <a:ext cx="4507992" cy="467847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smtClean="0"/>
              <a:t>Click here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6300380" y="914400"/>
            <a:ext cx="242316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06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inkGlobal_Illustration_ForDigital_RGB_f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1193" y="0"/>
            <a:ext cx="6858000" cy="6858000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6300380" y="914400"/>
            <a:ext cx="242316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84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5408831" y="914400"/>
            <a:ext cx="2980944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idx="10"/>
          </p:nvPr>
        </p:nvSpPr>
        <p:spPr>
          <a:xfrm>
            <a:off x="617551" y="914400"/>
            <a:ext cx="242316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87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idx="10"/>
          </p:nvPr>
        </p:nvSpPr>
        <p:spPr>
          <a:xfrm>
            <a:off x="617551" y="914400"/>
            <a:ext cx="242316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36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idx="10"/>
          </p:nvPr>
        </p:nvSpPr>
        <p:spPr>
          <a:xfrm>
            <a:off x="617551" y="914400"/>
            <a:ext cx="242316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20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idx="10"/>
          </p:nvPr>
        </p:nvSpPr>
        <p:spPr>
          <a:xfrm>
            <a:off x="617551" y="914400"/>
            <a:ext cx="242316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7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idx="10"/>
          </p:nvPr>
        </p:nvSpPr>
        <p:spPr>
          <a:xfrm>
            <a:off x="617551" y="914400"/>
            <a:ext cx="242316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46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idx="10"/>
          </p:nvPr>
        </p:nvSpPr>
        <p:spPr>
          <a:xfrm>
            <a:off x="617551" y="914400"/>
            <a:ext cx="242316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46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621792" y="914400"/>
            <a:ext cx="2980944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98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621792" y="914400"/>
            <a:ext cx="2980944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59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78425"/>
            <a:ext cx="7772400" cy="1470025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18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621792" y="914400"/>
            <a:ext cx="2980944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56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35" y="978399"/>
            <a:ext cx="5707530" cy="570753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041307" y="3267075"/>
            <a:ext cx="3061386" cy="1709738"/>
          </a:xfrm>
        </p:spPr>
        <p:txBody>
          <a:bodyPr/>
          <a:lstStyle>
            <a:lvl1pPr algn="ctr">
              <a:defRPr>
                <a:solidFill>
                  <a:srgbClr val="4990CD"/>
                </a:solidFill>
              </a:defRPr>
            </a:lvl1pPr>
            <a:lvl3pPr algn="ctr">
              <a:defRPr sz="1400" b="0" i="0" baseline="0">
                <a:solidFill>
                  <a:srgbClr val="55565A"/>
                </a:solidFill>
              </a:defRPr>
            </a:lvl3pPr>
          </a:lstStyle>
          <a:p>
            <a:pPr algn="ctr"/>
            <a:r>
              <a:rPr lang="en-US" dirty="0" smtClean="0">
                <a:solidFill>
                  <a:srgbClr val="4990CD"/>
                </a:solidFill>
              </a:rPr>
              <a:t>Client</a:t>
            </a:r>
            <a:br>
              <a:rPr lang="en-US" dirty="0" smtClean="0">
                <a:solidFill>
                  <a:srgbClr val="4990CD"/>
                </a:solidFill>
              </a:rPr>
            </a:br>
            <a:r>
              <a:rPr lang="en-US" dirty="0" smtClean="0">
                <a:solidFill>
                  <a:srgbClr val="4990CD"/>
                </a:solidFill>
              </a:rPr>
              <a:t>name here</a:t>
            </a:r>
          </a:p>
          <a:p>
            <a:pPr lvl="2" algn="ctr"/>
            <a:r>
              <a:rPr lang="en-US" dirty="0" smtClean="0"/>
              <a:t>Let us put your image to work.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98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5340" y="2001702"/>
            <a:ext cx="2110215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3521302" y="2001702"/>
            <a:ext cx="2110215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1"/>
          </p:nvPr>
        </p:nvSpPr>
        <p:spPr>
          <a:xfrm>
            <a:off x="6253678" y="2001702"/>
            <a:ext cx="2110215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32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3454400"/>
            <a:ext cx="1892808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2519348" y="3454400"/>
            <a:ext cx="1892808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idx="11" hasCustomPrompt="1"/>
          </p:nvPr>
        </p:nvSpPr>
        <p:spPr>
          <a:xfrm>
            <a:off x="4573029" y="3454400"/>
            <a:ext cx="1892808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idx="12" hasCustomPrompt="1"/>
          </p:nvPr>
        </p:nvSpPr>
        <p:spPr>
          <a:xfrm>
            <a:off x="6626710" y="3454400"/>
            <a:ext cx="1892808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91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 marL="457200" indent="-228600">
              <a:lnSpc>
                <a:spcPts val="1900"/>
              </a:lnSpc>
              <a:buFont typeface="Arial"/>
              <a:buChar char="–"/>
              <a:defRPr sz="1400" baseline="0">
                <a:solidFill>
                  <a:srgbClr val="55565A"/>
                </a:solidFill>
                <a:latin typeface="Museo Sans Rounded 30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5F8C7-4910-D14B-A5D2-31D7E1E261AC}" type="datetimeFigureOut">
              <a:rPr lang="en-US" smtClean="0"/>
              <a:t>7/20/18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91CB-6A57-FA46-BB48-F531CB1D3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1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 marL="0" marR="0" indent="228600" algn="l" defTabSz="457200" rtl="0" eaLnBrk="1" fontAlgn="auto" latinLnBrk="0" hangingPunct="1">
              <a:lnSpc>
                <a:spcPts val="19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1800"/>
            </a:lvl4pPr>
            <a:lvl5pPr marL="457200" indent="-228600">
              <a:lnSpc>
                <a:spcPts val="1900"/>
              </a:lnSpc>
              <a:buFont typeface="Arial"/>
              <a:buChar char="–"/>
              <a:defRPr sz="1400" baseline="0">
                <a:solidFill>
                  <a:srgbClr val="55565A"/>
                </a:solidFill>
                <a:latin typeface="Museo Sans Rounded 30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marL="0" marR="0" lvl="3" indent="228600" algn="l" defTabSz="457200" rtl="0" eaLnBrk="1" fontAlgn="auto" latinLnBrk="0" hangingPunct="1">
              <a:lnSpc>
                <a:spcPts val="19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dirty="0" smtClean="0"/>
              <a:t>Fourth </a:t>
            </a:r>
            <a:r>
              <a:rPr lang="en-US" dirty="0" err="1" smtClean="0"/>
              <a:t>leFifth</a:t>
            </a:r>
            <a:r>
              <a:rPr lang="en-US" dirty="0" smtClean="0"/>
              <a:t> level</a:t>
            </a:r>
          </a:p>
          <a:p>
            <a:pPr lvl="3"/>
            <a:r>
              <a:rPr lang="en-US" dirty="0" err="1" smtClean="0"/>
              <a:t>vel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5F8C7-4910-D14B-A5D2-31D7E1E261AC}" type="datetimeFigureOut">
              <a:rPr lang="en-US" smtClean="0"/>
              <a:t>7/20/18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91CB-6A57-FA46-BB48-F531CB1D3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1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5F8C7-4910-D14B-A5D2-31D7E1E261AC}" type="datetimeFigureOut">
              <a:rPr lang="en-US" smtClean="0"/>
              <a:t>7/20/18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91CB-6A57-FA46-BB48-F531CB1D3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4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5F8C7-4910-D14B-A5D2-31D7E1E261AC}" type="datetimeFigureOut">
              <a:rPr lang="en-US" smtClean="0"/>
              <a:t>7/20/18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91CB-6A57-FA46-BB48-F531CB1D37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60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5F8C7-4910-D14B-A5D2-31D7E1E261AC}" type="datetimeFigureOut">
              <a:rPr lang="en-US" smtClean="0"/>
              <a:t>7/20/18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91CB-6A57-FA46-BB48-F531CB1D3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1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78425"/>
            <a:ext cx="7772400" cy="1470025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73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5F8C7-4910-D14B-A5D2-31D7E1E261AC}" type="datetimeFigureOut">
              <a:rPr lang="en-US" smtClean="0"/>
              <a:t>7/20/18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91CB-6A57-FA46-BB48-F531CB1D3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9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5F8C7-4910-D14B-A5D2-31D7E1E261AC}" type="datetimeFigureOut">
              <a:rPr lang="en-US" smtClean="0"/>
              <a:t>7/20/18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91CB-6A57-FA46-BB48-F531CB1D3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8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78425"/>
            <a:ext cx="7772400" cy="1470025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55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2871216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93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284571" y="914400"/>
            <a:ext cx="4131814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lnSpc>
                <a:spcPts val="5700"/>
              </a:lnSpc>
              <a:defRPr sz="4800"/>
            </a:lvl1pPr>
            <a:lvl2pPr>
              <a:lnSpc>
                <a:spcPts val="3400"/>
              </a:lnSpc>
              <a:defRPr sz="3200" baseline="0">
                <a:latin typeface="Halcom Medium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96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284571" y="914400"/>
            <a:ext cx="4131814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lnSpc>
                <a:spcPts val="5700"/>
              </a:lnSpc>
              <a:defRPr sz="4800"/>
            </a:lvl1pPr>
            <a:lvl2pPr>
              <a:lnSpc>
                <a:spcPts val="3400"/>
              </a:lnSpc>
              <a:defRPr sz="3200" baseline="0">
                <a:latin typeface="Halcom Medium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55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453729" y="914400"/>
            <a:ext cx="2962656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2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453729" y="914400"/>
            <a:ext cx="2962656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95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 dirty="0" smtClean="0"/>
              <a:t>Click here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5F8C7-4910-D14B-A5D2-31D7E1E261AC}" type="datetimeFigureOut">
              <a:rPr lang="en-US" smtClean="0"/>
              <a:t>7/20/18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091CB-6A57-FA46-BB48-F531CB1D3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8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73" r:id="rId3"/>
    <p:sldLayoutId id="2147483672" r:id="rId4"/>
    <p:sldLayoutId id="2147483658" r:id="rId5"/>
    <p:sldLayoutId id="2147483665" r:id="rId6"/>
    <p:sldLayoutId id="2147483678" r:id="rId7"/>
    <p:sldLayoutId id="2147483659" r:id="rId8"/>
    <p:sldLayoutId id="2147483667" r:id="rId9"/>
    <p:sldLayoutId id="2147483660" r:id="rId10"/>
    <p:sldLayoutId id="2147483679" r:id="rId11"/>
    <p:sldLayoutId id="2147483661" r:id="rId12"/>
    <p:sldLayoutId id="2147483681" r:id="rId13"/>
    <p:sldLayoutId id="2147483666" r:id="rId14"/>
    <p:sldLayoutId id="2147483674" r:id="rId15"/>
    <p:sldLayoutId id="2147483669" r:id="rId16"/>
    <p:sldLayoutId id="2147483675" r:id="rId17"/>
    <p:sldLayoutId id="2147483663" r:id="rId18"/>
    <p:sldLayoutId id="2147483664" r:id="rId19"/>
    <p:sldLayoutId id="2147483670" r:id="rId20"/>
    <p:sldLayoutId id="2147483680" r:id="rId21"/>
    <p:sldLayoutId id="2147483662" r:id="rId22"/>
    <p:sldLayoutId id="2147483668" r:id="rId23"/>
    <p:sldLayoutId id="2147483682" r:id="rId24"/>
    <p:sldLayoutId id="2147483650" r:id="rId25"/>
    <p:sldLayoutId id="2147483652" r:id="rId26"/>
    <p:sldLayoutId id="2147483653" r:id="rId27"/>
    <p:sldLayoutId id="2147483654" r:id="rId28"/>
    <p:sldLayoutId id="2147483655" r:id="rId29"/>
    <p:sldLayoutId id="2147483656" r:id="rId30"/>
    <p:sldLayoutId id="2147483657" r:id="rId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457200" rtl="0" eaLnBrk="1" latinLnBrk="0" hangingPunct="1">
        <a:lnSpc>
          <a:spcPts val="5700"/>
        </a:lnSpc>
        <a:spcBef>
          <a:spcPct val="0"/>
        </a:spcBef>
        <a:buNone/>
        <a:defRPr sz="4800" b="0" i="0" kern="1200" baseline="0">
          <a:solidFill>
            <a:srgbClr val="91BD3E"/>
          </a:solidFill>
          <a:latin typeface="Halcom Medium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3400"/>
        </a:lnSpc>
        <a:spcBef>
          <a:spcPct val="20000"/>
        </a:spcBef>
        <a:spcAft>
          <a:spcPts val="600"/>
        </a:spcAft>
        <a:buFontTx/>
        <a:buNone/>
        <a:defRPr sz="3200" kern="1200" baseline="0">
          <a:solidFill>
            <a:srgbClr val="91BD3E"/>
          </a:solidFill>
          <a:latin typeface="Halcom Medium"/>
          <a:ea typeface="+mn-ea"/>
          <a:cs typeface="+mn-cs"/>
        </a:defRPr>
      </a:lvl1pPr>
      <a:lvl2pPr marL="0" indent="0" algn="l" defTabSz="457200" rtl="0" eaLnBrk="1" latinLnBrk="0" hangingPunct="1">
        <a:lnSpc>
          <a:spcPts val="1900"/>
        </a:lnSpc>
        <a:spcBef>
          <a:spcPct val="20000"/>
        </a:spcBef>
        <a:spcAft>
          <a:spcPts val="300"/>
        </a:spcAft>
        <a:buFontTx/>
        <a:buNone/>
        <a:defRPr sz="1400" kern="1200">
          <a:solidFill>
            <a:srgbClr val="91BD3E"/>
          </a:solidFill>
          <a:latin typeface="Museo Sans Rounded 700"/>
          <a:ea typeface="+mn-ea"/>
          <a:cs typeface="+mn-cs"/>
        </a:defRPr>
      </a:lvl2pPr>
      <a:lvl3pPr marL="0" indent="0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FontTx/>
        <a:buNone/>
        <a:defRPr sz="1400" kern="1200" baseline="0">
          <a:solidFill>
            <a:srgbClr val="55565A"/>
          </a:solidFill>
          <a:latin typeface="Museo Sans Rounded 300"/>
          <a:ea typeface="+mn-ea"/>
          <a:cs typeface="+mn-cs"/>
        </a:defRPr>
      </a:lvl3pPr>
      <a:lvl4pPr marL="228600" indent="-228600" algn="l" defTabSz="457200" rtl="0" eaLnBrk="1" latinLnBrk="0" hangingPunct="1">
        <a:lnSpc>
          <a:spcPts val="1900"/>
        </a:lnSpc>
        <a:spcBef>
          <a:spcPct val="20000"/>
        </a:spcBef>
        <a:spcAft>
          <a:spcPts val="600"/>
        </a:spcAft>
        <a:buFont typeface="Arial"/>
        <a:buChar char="–"/>
        <a:defRPr sz="1400" kern="1200" baseline="0">
          <a:solidFill>
            <a:srgbClr val="55565A"/>
          </a:solidFill>
          <a:latin typeface="Museo Sans Rounded 300"/>
          <a:ea typeface="+mn-ea"/>
          <a:cs typeface="+mn-cs"/>
        </a:defRPr>
      </a:lvl4pPr>
      <a:lvl5pPr marL="457200" indent="-228600" algn="l" defTabSz="457200" rtl="0" eaLnBrk="1" latinLnBrk="0" hangingPunct="1">
        <a:lnSpc>
          <a:spcPts val="1900"/>
        </a:lnSpc>
        <a:spcBef>
          <a:spcPct val="20000"/>
        </a:spcBef>
        <a:spcAft>
          <a:spcPts val="600"/>
        </a:spcAft>
        <a:buFont typeface="Arial"/>
        <a:buChar char="–"/>
        <a:defRPr sz="1400" kern="1200" baseline="0">
          <a:solidFill>
            <a:srgbClr val="55565A"/>
          </a:solidFill>
          <a:latin typeface="Museo Sans Rounded 30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Tailored for your team.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104" y="4790956"/>
            <a:ext cx="2915792" cy="6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0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Global Sourcing</a:t>
            </a:r>
          </a:p>
          <a:p>
            <a:pPr lvl="3"/>
            <a:r>
              <a:rPr lang="en-US" dirty="0" smtClean="0"/>
              <a:t>Long standing relationships</a:t>
            </a:r>
          </a:p>
          <a:p>
            <a:pPr lvl="3"/>
            <a:r>
              <a:rPr lang="en-US" dirty="0" smtClean="0"/>
              <a:t>Customization</a:t>
            </a:r>
          </a:p>
          <a:p>
            <a:pPr lvl="3"/>
            <a:r>
              <a:rPr lang="en-US" dirty="0" smtClean="0"/>
              <a:t>Minimize supply chains</a:t>
            </a:r>
          </a:p>
          <a:p>
            <a:pPr lvl="3"/>
            <a:r>
              <a:rPr lang="en-US" dirty="0" smtClean="0"/>
              <a:t>Less expensive</a:t>
            </a:r>
          </a:p>
          <a:p>
            <a:pPr lvl="3"/>
            <a:r>
              <a:rPr lang="en-US" dirty="0" smtClean="0"/>
              <a:t>WRAP certified fabrics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34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617551" y="914400"/>
            <a:ext cx="2663854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Warehouse &amp; Fulfillment</a:t>
            </a:r>
          </a:p>
          <a:p>
            <a:pPr lvl="3"/>
            <a:r>
              <a:rPr lang="en-US" dirty="0"/>
              <a:t>24-48 hour turnaround</a:t>
            </a:r>
          </a:p>
          <a:p>
            <a:pPr lvl="3"/>
            <a:r>
              <a:rPr lang="en-US" dirty="0"/>
              <a:t>99.3% on-time shipping for over 120,000 SKUS</a:t>
            </a:r>
          </a:p>
          <a:p>
            <a:pPr lvl="3"/>
            <a:r>
              <a:rPr lang="en-US" dirty="0"/>
              <a:t>Less than 5% return rate (including no fault returns)</a:t>
            </a:r>
          </a:p>
          <a:p>
            <a:pPr lvl="3"/>
            <a:r>
              <a:rPr lang="en-US" dirty="0"/>
              <a:t>Freight consolidation</a:t>
            </a:r>
          </a:p>
          <a:p>
            <a:pPr lvl="3"/>
            <a:r>
              <a:rPr lang="en-US" dirty="0"/>
              <a:t>No distribution fees </a:t>
            </a:r>
          </a:p>
          <a:p>
            <a:pPr lvl="3"/>
            <a:r>
              <a:rPr lang="en-US" dirty="0"/>
              <a:t>Free uniform storage</a:t>
            </a:r>
          </a:p>
        </p:txBody>
      </p:sp>
    </p:spTree>
    <p:extLst>
      <p:ext uri="{BB962C8B-B14F-4D97-AF65-F5344CB8AC3E}">
        <p14:creationId xmlns:p14="http://schemas.microsoft.com/office/powerpoint/2010/main" val="175399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9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 Solutions</a:t>
            </a:r>
          </a:p>
          <a:p>
            <a:pPr lvl="2"/>
            <a:r>
              <a:rPr lang="en-US" dirty="0" smtClean="0"/>
              <a:t>We can develop web-stores, apps, and digital dashboards that are  customized to your business and employee needs.</a:t>
            </a:r>
            <a:endParaRPr lang="en-US" dirty="0"/>
          </a:p>
        </p:txBody>
      </p:sp>
      <p:pic>
        <p:nvPicPr>
          <p:cNvPr id="2" name="Picture 1" descr="I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133" y="2318774"/>
            <a:ext cx="4135734" cy="413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Solutions: Web Stores</a:t>
            </a:r>
          </a:p>
          <a:p>
            <a:pPr lvl="2"/>
            <a:r>
              <a:rPr lang="en-US" dirty="0" smtClean="0"/>
              <a:t>User friendly </a:t>
            </a:r>
            <a:r>
              <a:rPr lang="en-US" dirty="0" err="1" smtClean="0"/>
              <a:t>webstores</a:t>
            </a:r>
            <a:r>
              <a:rPr lang="en-US" dirty="0" smtClean="0"/>
              <a:t> make it easy to order new uniforms.</a:t>
            </a:r>
          </a:p>
          <a:p>
            <a:pPr marL="228600" lvl="3" indent="-228600"/>
            <a:r>
              <a:rPr lang="en-US" dirty="0" smtClean="0"/>
              <a:t>Role-based access</a:t>
            </a:r>
          </a:p>
          <a:p>
            <a:pPr marL="228600" lvl="3" indent="-228600"/>
            <a:r>
              <a:rPr lang="en-US" dirty="0" smtClean="0"/>
              <a:t>Integrated punch-outs</a:t>
            </a:r>
          </a:p>
          <a:p>
            <a:pPr marL="228600" lvl="3" indent="-228600"/>
            <a:r>
              <a:rPr lang="en-US" dirty="0" smtClean="0"/>
              <a:t>PCI compliance</a:t>
            </a:r>
          </a:p>
          <a:p>
            <a:pPr marL="228600" lvl="3" indent="-228600"/>
            <a:r>
              <a:rPr lang="en-US" dirty="0" smtClean="0"/>
              <a:t>Mobile friendly</a:t>
            </a:r>
          </a:p>
          <a:p>
            <a:pPr marL="228600" lvl="3" indent="-228600"/>
            <a:r>
              <a:rPr lang="en-US" dirty="0" smtClean="0"/>
              <a:t>Integrated reward and incentive </a:t>
            </a:r>
            <a:br>
              <a:rPr lang="en-US" dirty="0" smtClean="0"/>
            </a:br>
            <a:r>
              <a:rPr lang="en-US" dirty="0" smtClean="0"/>
              <a:t>programs</a:t>
            </a:r>
          </a:p>
          <a:p>
            <a:pPr marL="228600" lvl="3" indent="-228600"/>
            <a:r>
              <a:rPr lang="en-US" dirty="0" smtClean="0"/>
              <a:t>Multiple payment options</a:t>
            </a:r>
            <a:endParaRPr lang="en-US" dirty="0"/>
          </a:p>
        </p:txBody>
      </p:sp>
      <p:pic>
        <p:nvPicPr>
          <p:cNvPr id="2" name="Picture 1" descr="websto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8" y="611279"/>
            <a:ext cx="3338702" cy="591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6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792" y="914400"/>
            <a:ext cx="2980944" cy="5435444"/>
          </a:xfrm>
        </p:spPr>
        <p:txBody>
          <a:bodyPr>
            <a:normAutofit/>
          </a:bodyPr>
          <a:lstStyle/>
          <a:p>
            <a:r>
              <a:rPr lang="en-US" dirty="0" smtClean="0"/>
              <a:t>IT Solutions: Custom Dashboards</a:t>
            </a:r>
          </a:p>
          <a:p>
            <a:pPr lvl="2"/>
            <a:r>
              <a:rPr lang="en-US" dirty="0" smtClean="0"/>
              <a:t>Your dashboard is like a control center, keeping you up to date on inventory, orders, and more.</a:t>
            </a:r>
          </a:p>
          <a:p>
            <a:pPr lvl="1"/>
            <a:r>
              <a:rPr lang="en-US" dirty="0" smtClean="0"/>
              <a:t>Business Intelligence</a:t>
            </a:r>
          </a:p>
          <a:p>
            <a:pPr lvl="3"/>
            <a:r>
              <a:rPr lang="en-US" dirty="0" smtClean="0"/>
              <a:t>Robust data mining capabilities</a:t>
            </a:r>
          </a:p>
          <a:p>
            <a:pPr lvl="3"/>
            <a:r>
              <a:rPr lang="en-US" dirty="0" smtClean="0"/>
              <a:t>Extensive data reviews</a:t>
            </a:r>
          </a:p>
          <a:p>
            <a:pPr lvl="3"/>
            <a:r>
              <a:rPr lang="en-US" dirty="0" smtClean="0"/>
              <a:t>Customizable reports and KPIs</a:t>
            </a:r>
          </a:p>
          <a:p>
            <a:pPr lvl="1"/>
            <a:r>
              <a:rPr lang="en-US" dirty="0" smtClean="0"/>
              <a:t>Executive Dashboards</a:t>
            </a:r>
          </a:p>
          <a:p>
            <a:pPr lvl="3"/>
            <a:r>
              <a:rPr lang="en-US" dirty="0" smtClean="0"/>
              <a:t>Real-time visual analytics</a:t>
            </a:r>
          </a:p>
          <a:p>
            <a:pPr lvl="3"/>
            <a:r>
              <a:rPr lang="en-US" dirty="0" smtClean="0"/>
              <a:t>Intuitive analysis of defined KPIs</a:t>
            </a:r>
            <a:endParaRPr lang="en-US" dirty="0"/>
          </a:p>
        </p:txBody>
      </p:sp>
      <p:pic>
        <p:nvPicPr>
          <p:cNvPr id="2" name="Picture 1" descr="dashboar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92" y="914400"/>
            <a:ext cx="4081952" cy="281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0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Client Services</a:t>
            </a:r>
          </a:p>
          <a:p>
            <a:r>
              <a:rPr lang="en-US" dirty="0" smtClean="0"/>
              <a:t>Personal service is at the </a:t>
            </a:r>
            <a:r>
              <a:rPr lang="en-US" dirty="0" smtClean="0">
                <a:solidFill>
                  <a:schemeClr val="bg1"/>
                </a:solidFill>
              </a:rPr>
              <a:t>heart</a:t>
            </a:r>
            <a:r>
              <a:rPr lang="en-US" dirty="0" smtClean="0"/>
              <a:t> of what we do.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64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792" y="914400"/>
            <a:ext cx="3174840" cy="5368250"/>
          </a:xfrm>
        </p:spPr>
        <p:txBody>
          <a:bodyPr/>
          <a:lstStyle/>
          <a:p>
            <a:r>
              <a:rPr lang="en-US" dirty="0" smtClean="0"/>
              <a:t>Hannaford Case Study</a:t>
            </a:r>
          </a:p>
          <a:p>
            <a:pPr lvl="1"/>
            <a:r>
              <a:rPr lang="en-US" dirty="0" smtClean="0"/>
              <a:t>Problem</a:t>
            </a:r>
          </a:p>
          <a:p>
            <a:pPr lvl="2"/>
            <a:r>
              <a:rPr lang="en-US" dirty="0" smtClean="0"/>
              <a:t>Hannaford’s uniforms needed an update both visually and for comfort fit.</a:t>
            </a:r>
          </a:p>
          <a:p>
            <a:pPr lvl="1"/>
            <a:r>
              <a:rPr lang="en-US" dirty="0" smtClean="0"/>
              <a:t>Solution</a:t>
            </a:r>
          </a:p>
          <a:p>
            <a:pPr lvl="2"/>
            <a:r>
              <a:rPr lang="en-US" dirty="0" smtClean="0"/>
              <a:t>After hearing their needs, we designed a new uniform with updated colors, logos, and fabrics.</a:t>
            </a:r>
          </a:p>
          <a:p>
            <a:pPr lvl="1"/>
            <a:r>
              <a:rPr lang="en-US" dirty="0" smtClean="0"/>
              <a:t>Results</a:t>
            </a:r>
          </a:p>
          <a:p>
            <a:pPr lvl="2"/>
            <a:r>
              <a:rPr lang="en-US" dirty="0" smtClean="0"/>
              <a:t>Employees were more comfortable in the fit and style of their new shirts. They no longer needed to worry about it fading or shrinking.</a:t>
            </a:r>
          </a:p>
          <a:p>
            <a:pPr lvl="2"/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278630" y="4502847"/>
            <a:ext cx="2980944" cy="10476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lnSpc>
                <a:spcPts val="3400"/>
              </a:lnSpc>
              <a:spcBef>
                <a:spcPct val="20000"/>
              </a:spcBef>
              <a:spcAft>
                <a:spcPts val="600"/>
              </a:spcAft>
              <a:buFontTx/>
              <a:buNone/>
              <a:defRPr sz="3200" kern="1200" baseline="0">
                <a:solidFill>
                  <a:srgbClr val="91BD3E"/>
                </a:solidFill>
                <a:latin typeface="Halcom Medium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ts val="1900"/>
              </a:lnSpc>
              <a:spcBef>
                <a:spcPct val="20000"/>
              </a:spcBef>
              <a:spcAft>
                <a:spcPts val="300"/>
              </a:spcAft>
              <a:buFontTx/>
              <a:buNone/>
              <a:defRPr sz="1400" kern="1200">
                <a:solidFill>
                  <a:srgbClr val="91BD3E"/>
                </a:solidFill>
                <a:latin typeface="Museo Sans Rounded 70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kern="1200" baseline="0">
                <a:solidFill>
                  <a:srgbClr val="55565A"/>
                </a:solidFill>
                <a:latin typeface="Museo Sans Rounded 300"/>
                <a:ea typeface="+mn-ea"/>
                <a:cs typeface="+mn-cs"/>
              </a:defRPr>
            </a:lvl3pPr>
            <a:lvl4pPr marL="228600" indent="-228600" algn="l" defTabSz="457200" rtl="0" eaLnBrk="1" latinLnBrk="0" hangingPunct="1">
              <a:lnSpc>
                <a:spcPts val="1900"/>
              </a:lnSpc>
              <a:spcBef>
                <a:spcPct val="20000"/>
              </a:spcBef>
              <a:spcAft>
                <a:spcPts val="600"/>
              </a:spcAft>
              <a:buFont typeface="Arial"/>
              <a:buChar char="–"/>
              <a:defRPr sz="1400" kern="1200" baseline="0">
                <a:solidFill>
                  <a:srgbClr val="55565A"/>
                </a:solidFill>
                <a:latin typeface="Museo Sans Rounded 300"/>
                <a:ea typeface="+mn-ea"/>
                <a:cs typeface="+mn-cs"/>
              </a:defRPr>
            </a:lvl4pPr>
            <a:lvl5pPr marL="457200" indent="-228600" algn="l" defTabSz="457200" rtl="0" eaLnBrk="1" latinLnBrk="0" hangingPunct="1">
              <a:lnSpc>
                <a:spcPts val="1900"/>
              </a:lnSpc>
              <a:spcBef>
                <a:spcPct val="20000"/>
              </a:spcBef>
              <a:spcAft>
                <a:spcPts val="600"/>
              </a:spcAft>
              <a:buFont typeface="Arial"/>
              <a:buChar char="–"/>
              <a:defRPr sz="1400" kern="1200" baseline="0">
                <a:solidFill>
                  <a:srgbClr val="55565A"/>
                </a:solidFill>
                <a:latin typeface="Museo Sans Rounded 30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dirty="0" smtClean="0"/>
              <a:t>“I can always count on </a:t>
            </a:r>
            <a:r>
              <a:rPr lang="en-US" dirty="0" err="1" smtClean="0"/>
              <a:t>Ukrop’s</a:t>
            </a:r>
            <a:r>
              <a:rPr lang="en-US" dirty="0" smtClean="0"/>
              <a:t> Threads to respond quickly and with great customer service every time we have an ask.”</a:t>
            </a:r>
            <a:endParaRPr lang="en-US" dirty="0"/>
          </a:p>
        </p:txBody>
      </p:sp>
      <p:pic>
        <p:nvPicPr>
          <p:cNvPr id="2" name="Picture 1" descr="OurWork-Hannafo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630" y="914400"/>
            <a:ext cx="3098756" cy="309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1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We do great work for great people.</a:t>
            </a:r>
          </a:p>
          <a:p>
            <a:pPr lvl="2"/>
            <a:r>
              <a:rPr lang="en-US" dirty="0"/>
              <a:t>U</a:t>
            </a:r>
            <a:r>
              <a:rPr lang="en-US" dirty="0" smtClean="0"/>
              <a:t>niforms </a:t>
            </a:r>
            <a:r>
              <a:rPr lang="en-US" dirty="0"/>
              <a:t>touch every employee and every customer, while carrying the weight of your brand and image</a:t>
            </a:r>
            <a:r>
              <a:rPr lang="en-US" dirty="0" smtClean="0"/>
              <a:t>.</a:t>
            </a:r>
          </a:p>
          <a:p>
            <a:pPr lvl="3"/>
            <a:r>
              <a:rPr lang="en-US" dirty="0"/>
              <a:t>T</a:t>
            </a:r>
            <a:r>
              <a:rPr lang="en-US" dirty="0" smtClean="0"/>
              <a:t>heme parks</a:t>
            </a:r>
            <a:endParaRPr lang="en-US" dirty="0"/>
          </a:p>
          <a:p>
            <a:pPr lvl="3"/>
            <a:r>
              <a:rPr lang="en-US" dirty="0"/>
              <a:t>C</a:t>
            </a:r>
            <a:r>
              <a:rPr lang="en-US" dirty="0" smtClean="0"/>
              <a:t>onvenience stores</a:t>
            </a:r>
          </a:p>
          <a:p>
            <a:pPr lvl="3"/>
            <a:r>
              <a:rPr lang="en-US" dirty="0"/>
              <a:t>G</a:t>
            </a:r>
            <a:r>
              <a:rPr lang="en-US" dirty="0" smtClean="0"/>
              <a:t>rocery chains</a:t>
            </a:r>
          </a:p>
          <a:p>
            <a:pPr lvl="3"/>
            <a:r>
              <a:rPr lang="en-US" dirty="0"/>
              <a:t>Q</a:t>
            </a:r>
            <a:r>
              <a:rPr lang="en-US" dirty="0" smtClean="0"/>
              <a:t>uick </a:t>
            </a:r>
            <a:r>
              <a:rPr lang="en-US" dirty="0"/>
              <a:t>service restaurants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0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4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Roots</a:t>
            </a:r>
          </a:p>
          <a:p>
            <a:pPr lvl="2"/>
            <a:r>
              <a:rPr lang="en-US" dirty="0" smtClean="0"/>
              <a:t>Before </a:t>
            </a:r>
            <a:r>
              <a:rPr lang="en-US" dirty="0" err="1"/>
              <a:t>Ukrop’s</a:t>
            </a:r>
            <a:r>
              <a:rPr lang="en-US" dirty="0"/>
              <a:t> Threads we were a family-owned grocery chain, </a:t>
            </a:r>
            <a:r>
              <a:rPr lang="en-US" dirty="0" err="1"/>
              <a:t>Ukrop’s</a:t>
            </a:r>
            <a:r>
              <a:rPr lang="en-US" dirty="0"/>
              <a:t> Super Markets</a:t>
            </a:r>
            <a:r>
              <a:rPr lang="en-US" dirty="0" smtClean="0"/>
              <a:t>.</a:t>
            </a:r>
            <a:endParaRPr lang="en-US" dirty="0"/>
          </a:p>
          <a:p>
            <a:pPr lvl="2"/>
            <a:r>
              <a:rPr lang="en-US" dirty="0"/>
              <a:t>We were passionate about customer-service and quality and dedicated to giving back to the community</a:t>
            </a:r>
            <a:r>
              <a:rPr lang="en-US" dirty="0" smtClean="0"/>
              <a:t>.</a:t>
            </a:r>
            <a:endParaRPr lang="en-US" dirty="0"/>
          </a:p>
          <a:p>
            <a:pPr lvl="2"/>
            <a:r>
              <a:rPr lang="en-US" dirty="0"/>
              <a:t>As we grew, uniform suppliers weren’t giving is the service and customization we needed.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11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01773"/>
              </p:ext>
            </p:extLst>
          </p:nvPr>
        </p:nvGraphicFramePr>
        <p:xfrm>
          <a:off x="617549" y="1639454"/>
          <a:ext cx="8226268" cy="3840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6567"/>
                <a:gridCol w="1909429"/>
                <a:gridCol w="1824182"/>
                <a:gridCol w="2436090"/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Halcom Medium"/>
                        </a:rPr>
                        <a:t>Client</a:t>
                      </a:r>
                      <a:endParaRPr lang="en-US" dirty="0">
                        <a:solidFill>
                          <a:schemeClr val="bg1"/>
                        </a:solidFill>
                        <a:latin typeface="Halcom Medium"/>
                      </a:endParaRPr>
                    </a:p>
                  </a:txBody>
                  <a:tcPr marL="182880" marR="182880" marT="137160" marB="137160">
                    <a:solidFill>
                      <a:srgbClr val="4990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Halcom Medium"/>
                        </a:rPr>
                        <a:t>#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  <a:latin typeface="Halcom Medium"/>
                        </a:rPr>
                        <a:t> Locations</a:t>
                      </a:r>
                      <a:endParaRPr lang="en-US" dirty="0">
                        <a:solidFill>
                          <a:schemeClr val="bg1"/>
                        </a:solidFill>
                        <a:latin typeface="Halcom Medium"/>
                      </a:endParaRPr>
                    </a:p>
                  </a:txBody>
                  <a:tcPr marL="182880" marR="182880" marT="137160" marB="137160">
                    <a:solidFill>
                      <a:srgbClr val="4990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Halcom Medium"/>
                        </a:rPr>
                        <a:t># Employees</a:t>
                      </a:r>
                      <a:endParaRPr lang="en-US" dirty="0">
                        <a:solidFill>
                          <a:schemeClr val="bg1"/>
                        </a:solidFill>
                        <a:latin typeface="Halcom Medium"/>
                      </a:endParaRPr>
                    </a:p>
                  </a:txBody>
                  <a:tcPr marL="182880" marR="182880" marT="137160" marB="137160">
                    <a:solidFill>
                      <a:srgbClr val="4990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Halcom Medium"/>
                        </a:rPr>
                        <a:t>States</a:t>
                      </a:r>
                      <a:endParaRPr lang="en-US" dirty="0">
                        <a:solidFill>
                          <a:schemeClr val="bg1"/>
                        </a:solidFill>
                        <a:latin typeface="Halcom Medium"/>
                      </a:endParaRPr>
                    </a:p>
                  </a:txBody>
                  <a:tcPr marL="182880" marR="182880" marT="137160" marB="137160">
                    <a:solidFill>
                      <a:srgbClr val="4990CD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55565A"/>
                          </a:solidFill>
                          <a:latin typeface="Museo Sans Rounded 300"/>
                        </a:rPr>
                        <a:t>H-E-B</a:t>
                      </a:r>
                      <a:endParaRPr lang="en-US" sz="1200" dirty="0">
                        <a:solidFill>
                          <a:srgbClr val="55565A"/>
                        </a:solidFill>
                        <a:latin typeface="Museo Sans Rounded 300"/>
                      </a:endParaRPr>
                    </a:p>
                  </a:txBody>
                  <a:tcPr marL="182880" marR="182880" marT="137160" marB="13716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55565A"/>
                          </a:solidFill>
                          <a:latin typeface="Museo Sans Rounded 300"/>
                        </a:rPr>
                        <a:t>360</a:t>
                      </a:r>
                      <a:endParaRPr lang="en-US" sz="1200" dirty="0">
                        <a:solidFill>
                          <a:srgbClr val="55565A"/>
                        </a:solidFill>
                        <a:latin typeface="Museo Sans Rounded 300"/>
                      </a:endParaRPr>
                    </a:p>
                  </a:txBody>
                  <a:tcPr marL="182880" marR="182880" marT="137160" marB="13716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55565A"/>
                          </a:solidFill>
                          <a:latin typeface="Museo Sans Rounded 300"/>
                        </a:rPr>
                        <a:t>90,000</a:t>
                      </a:r>
                      <a:endParaRPr lang="en-US" sz="1200" dirty="0">
                        <a:solidFill>
                          <a:srgbClr val="55565A"/>
                        </a:solidFill>
                        <a:latin typeface="Museo Sans Rounded 300"/>
                      </a:endParaRPr>
                    </a:p>
                  </a:txBody>
                  <a:tcPr marL="182880" marR="182880" marT="137160" marB="13716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kern="1200" baseline="0" dirty="0" smtClean="0">
                          <a:solidFill>
                            <a:srgbClr val="55565A"/>
                          </a:solidFill>
                          <a:latin typeface="Museo Sans Rounded 300"/>
                        </a:rPr>
                        <a:t>TX</a:t>
                      </a:r>
                      <a:endParaRPr lang="en-US" sz="1200" dirty="0">
                        <a:solidFill>
                          <a:srgbClr val="55565A"/>
                        </a:solidFill>
                        <a:latin typeface="Museo Sans Rounded 300"/>
                      </a:endParaRPr>
                    </a:p>
                  </a:txBody>
                  <a:tcPr marL="182880" marR="182880" marT="137160" marB="137160"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55565A"/>
                          </a:solidFill>
                          <a:latin typeface="Museo Sans Rounded 300"/>
                        </a:rPr>
                        <a:t>Hy-Vee</a:t>
                      </a:r>
                      <a:endParaRPr lang="en-US" sz="1200" dirty="0">
                        <a:solidFill>
                          <a:srgbClr val="55565A"/>
                        </a:solidFill>
                        <a:latin typeface="Museo Sans Rounded 300"/>
                      </a:endParaRPr>
                    </a:p>
                  </a:txBody>
                  <a:tcPr marL="182880" marR="182880" marT="137160" marB="137160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55565A"/>
                          </a:solidFill>
                          <a:latin typeface="Museo Sans Rounded 300"/>
                        </a:rPr>
                        <a:t>245</a:t>
                      </a:r>
                      <a:endParaRPr lang="en-US" sz="1200" dirty="0">
                        <a:solidFill>
                          <a:srgbClr val="55565A"/>
                        </a:solidFill>
                        <a:latin typeface="Museo Sans Rounded 300"/>
                      </a:endParaRPr>
                    </a:p>
                  </a:txBody>
                  <a:tcPr marL="182880" marR="182880" marT="137160" marB="137160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55565A"/>
                          </a:solidFill>
                          <a:latin typeface="Museo Sans Rounded 300"/>
                        </a:rPr>
                        <a:t>85,000</a:t>
                      </a:r>
                      <a:endParaRPr lang="en-US" sz="1200" dirty="0">
                        <a:solidFill>
                          <a:srgbClr val="55565A"/>
                        </a:solidFill>
                        <a:latin typeface="Museo Sans Rounded 300"/>
                      </a:endParaRPr>
                    </a:p>
                  </a:txBody>
                  <a:tcPr marL="182880" marR="182880" marT="137160" marB="137160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kern="1200" baseline="0" dirty="0" smtClean="0">
                          <a:solidFill>
                            <a:srgbClr val="55565A"/>
                          </a:solidFill>
                          <a:latin typeface="Museo Sans Rounded 300"/>
                        </a:rPr>
                        <a:t>IL, IA, KS, MN, MO, NE, SD, WI</a:t>
                      </a:r>
                      <a:endParaRPr lang="en-US" sz="1200" dirty="0">
                        <a:solidFill>
                          <a:srgbClr val="55565A"/>
                        </a:solidFill>
                        <a:latin typeface="Museo Sans Rounded 300"/>
                      </a:endParaRPr>
                    </a:p>
                  </a:txBody>
                  <a:tcPr marL="182880" marR="182880" marT="137160" marB="137160">
                    <a:solidFill>
                      <a:srgbClr val="F0F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55565A"/>
                          </a:solidFill>
                          <a:latin typeface="Museo Sans Rounded 300"/>
                        </a:rPr>
                        <a:t>Speedway</a:t>
                      </a:r>
                      <a:endParaRPr lang="en-US" sz="1200" dirty="0">
                        <a:solidFill>
                          <a:srgbClr val="55565A"/>
                        </a:solidFill>
                        <a:latin typeface="Museo Sans Rounded 300"/>
                      </a:endParaRPr>
                    </a:p>
                  </a:txBody>
                  <a:tcPr marL="182880" marR="182880" marT="137160" marB="13716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55565A"/>
                          </a:solidFill>
                          <a:latin typeface="Museo Sans Rounded 300"/>
                        </a:rPr>
                        <a:t>2730</a:t>
                      </a:r>
                      <a:endParaRPr lang="en-US" sz="1200" dirty="0">
                        <a:solidFill>
                          <a:srgbClr val="55565A"/>
                        </a:solidFill>
                        <a:latin typeface="Museo Sans Rounded 300"/>
                      </a:endParaRPr>
                    </a:p>
                  </a:txBody>
                  <a:tcPr marL="182880" marR="182880" marT="137160" marB="13716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55565A"/>
                          </a:solidFill>
                          <a:latin typeface="Museo Sans Rounded 300"/>
                        </a:rPr>
                        <a:t>32,000</a:t>
                      </a:r>
                      <a:endParaRPr lang="en-US" sz="1200" dirty="0">
                        <a:solidFill>
                          <a:srgbClr val="55565A"/>
                        </a:solidFill>
                        <a:latin typeface="Museo Sans Rounded 300"/>
                      </a:endParaRPr>
                    </a:p>
                  </a:txBody>
                  <a:tcPr marL="182880" marR="182880" marT="137160" marB="13716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kern="1200" baseline="0" dirty="0" smtClean="0">
                          <a:solidFill>
                            <a:srgbClr val="55565A"/>
                          </a:solidFill>
                          <a:latin typeface="Museo Sans Rounded 300"/>
                        </a:rPr>
                        <a:t>CT, DE, FL, GA, IL, IN, KY, MA, MI, NC, NH, NJ, NY, OH, PA, RI, SC, TN, VA, WI, WV</a:t>
                      </a:r>
                      <a:endParaRPr lang="en-US" sz="1200" dirty="0">
                        <a:solidFill>
                          <a:srgbClr val="55565A"/>
                        </a:solidFill>
                        <a:latin typeface="Museo Sans Rounded 300"/>
                      </a:endParaRPr>
                    </a:p>
                  </a:txBody>
                  <a:tcPr marL="182880" marR="182880" marT="137160" marB="137160"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55565A"/>
                          </a:solidFill>
                          <a:latin typeface="Museo Sans Rounded 300"/>
                        </a:rPr>
                        <a:t>Cumberland Farms</a:t>
                      </a:r>
                      <a:endParaRPr lang="en-US" sz="1200" dirty="0">
                        <a:solidFill>
                          <a:srgbClr val="55565A"/>
                        </a:solidFill>
                        <a:latin typeface="Museo Sans Rounded 300"/>
                      </a:endParaRPr>
                    </a:p>
                  </a:txBody>
                  <a:tcPr marL="182880" marR="182880" marT="137160" marB="137160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55565A"/>
                          </a:solidFill>
                          <a:latin typeface="Museo Sans Rounded 300"/>
                        </a:rPr>
                        <a:t>600</a:t>
                      </a:r>
                      <a:endParaRPr lang="en-US" sz="1200" dirty="0">
                        <a:solidFill>
                          <a:srgbClr val="55565A"/>
                        </a:solidFill>
                        <a:latin typeface="Museo Sans Rounded 300"/>
                      </a:endParaRPr>
                    </a:p>
                  </a:txBody>
                  <a:tcPr marL="182880" marR="182880" marT="137160" marB="137160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55565A"/>
                          </a:solidFill>
                          <a:latin typeface="Museo Sans Rounded 300"/>
                        </a:rPr>
                        <a:t>6,000</a:t>
                      </a:r>
                      <a:endParaRPr lang="en-US" sz="1200" dirty="0">
                        <a:solidFill>
                          <a:srgbClr val="55565A"/>
                        </a:solidFill>
                        <a:latin typeface="Museo Sans Rounded 300"/>
                      </a:endParaRPr>
                    </a:p>
                  </a:txBody>
                  <a:tcPr marL="182880" marR="182880" marT="137160" marB="137160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kern="1200" baseline="0" dirty="0" smtClean="0">
                          <a:solidFill>
                            <a:srgbClr val="55565A"/>
                          </a:solidFill>
                          <a:latin typeface="Museo Sans Rounded 300"/>
                        </a:rPr>
                        <a:t>CT, FL, MA, ME, NH, NY, RI, VT</a:t>
                      </a:r>
                      <a:endParaRPr lang="en-US" sz="1200" dirty="0">
                        <a:solidFill>
                          <a:srgbClr val="55565A"/>
                        </a:solidFill>
                        <a:latin typeface="Museo Sans Rounded 300"/>
                      </a:endParaRPr>
                    </a:p>
                  </a:txBody>
                  <a:tcPr marL="182880" marR="182880" marT="137160" marB="137160">
                    <a:solidFill>
                      <a:srgbClr val="F0F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55565A"/>
                          </a:solidFill>
                          <a:latin typeface="Museo Sans Rounded 300"/>
                        </a:rPr>
                        <a:t>Cedar Fair</a:t>
                      </a:r>
                      <a:endParaRPr lang="en-US" sz="1200" dirty="0">
                        <a:solidFill>
                          <a:srgbClr val="55565A"/>
                        </a:solidFill>
                        <a:latin typeface="Museo Sans Rounded 300"/>
                      </a:endParaRPr>
                    </a:p>
                  </a:txBody>
                  <a:tcPr marL="182880" marR="182880" marT="137160" marB="13716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55565A"/>
                          </a:solidFill>
                          <a:latin typeface="Museo Sans Rounded 300"/>
                        </a:rPr>
                        <a:t>13</a:t>
                      </a:r>
                      <a:endParaRPr lang="en-US" sz="1200" dirty="0">
                        <a:solidFill>
                          <a:srgbClr val="55565A"/>
                        </a:solidFill>
                        <a:latin typeface="Museo Sans Rounded 300"/>
                      </a:endParaRPr>
                    </a:p>
                  </a:txBody>
                  <a:tcPr marL="182880" marR="182880" marT="137160" marB="13716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55565A"/>
                          </a:solidFill>
                          <a:latin typeface="Museo Sans Rounded 300"/>
                        </a:rPr>
                        <a:t>42,000</a:t>
                      </a:r>
                      <a:endParaRPr lang="en-US" sz="1200" dirty="0">
                        <a:solidFill>
                          <a:srgbClr val="55565A"/>
                        </a:solidFill>
                        <a:latin typeface="Museo Sans Rounded 300"/>
                      </a:endParaRPr>
                    </a:p>
                  </a:txBody>
                  <a:tcPr marL="182880" marR="182880" marT="137160" marB="13716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kern="1200" baseline="0" dirty="0" smtClean="0">
                          <a:solidFill>
                            <a:srgbClr val="55565A"/>
                          </a:solidFill>
                          <a:latin typeface="Museo Sans Rounded 300"/>
                        </a:rPr>
                        <a:t>CA, NC, OH, PA, VA, MI, MN, MO, Canada</a:t>
                      </a:r>
                      <a:endParaRPr lang="en-US" sz="1200" dirty="0" smtClean="0">
                        <a:solidFill>
                          <a:srgbClr val="55565A"/>
                        </a:solidFill>
                        <a:latin typeface="Museo Sans Rounded 300"/>
                      </a:endParaRPr>
                    </a:p>
                  </a:txBody>
                  <a:tcPr marL="182880" marR="182880" marT="137160" marB="137160"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55565A"/>
                          </a:solidFill>
                          <a:latin typeface="Museo Sans Rounded 300"/>
                        </a:rPr>
                        <a:t>SeaWorld</a:t>
                      </a:r>
                      <a:endParaRPr lang="en-US" sz="1200" dirty="0">
                        <a:solidFill>
                          <a:srgbClr val="55565A"/>
                        </a:solidFill>
                        <a:latin typeface="Museo Sans Rounded 300"/>
                      </a:endParaRPr>
                    </a:p>
                  </a:txBody>
                  <a:tcPr marL="182880" marR="182880" marT="137160" marB="137160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55565A"/>
                          </a:solidFill>
                          <a:latin typeface="Museo Sans Rounded 300"/>
                        </a:rPr>
                        <a:t>12</a:t>
                      </a:r>
                      <a:endParaRPr lang="en-US" sz="1200" dirty="0">
                        <a:solidFill>
                          <a:srgbClr val="55565A"/>
                        </a:solidFill>
                        <a:latin typeface="Museo Sans Rounded 300"/>
                      </a:endParaRPr>
                    </a:p>
                  </a:txBody>
                  <a:tcPr marL="182880" marR="182880" marT="137160" marB="137160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55565A"/>
                          </a:solidFill>
                          <a:latin typeface="Museo Sans Rounded 300"/>
                        </a:rPr>
                        <a:t>22,000</a:t>
                      </a:r>
                      <a:endParaRPr lang="en-US" sz="1200" dirty="0">
                        <a:solidFill>
                          <a:srgbClr val="55565A"/>
                        </a:solidFill>
                        <a:latin typeface="Museo Sans Rounded 300"/>
                      </a:endParaRPr>
                    </a:p>
                  </a:txBody>
                  <a:tcPr marL="182880" marR="182880" marT="137160" marB="137160"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kern="1200" baseline="0" dirty="0" smtClean="0">
                          <a:solidFill>
                            <a:srgbClr val="55565A"/>
                          </a:solidFill>
                          <a:latin typeface="Museo Sans Rounded 300"/>
                        </a:rPr>
                        <a:t>FL, CA, TX, VA, PA</a:t>
                      </a:r>
                      <a:endParaRPr lang="en-US" sz="1200" dirty="0">
                        <a:solidFill>
                          <a:srgbClr val="55565A"/>
                        </a:solidFill>
                        <a:latin typeface="Museo Sans Rounded 300"/>
                      </a:endParaRPr>
                    </a:p>
                  </a:txBody>
                  <a:tcPr marL="182880" marR="182880" marT="137160" marB="137160">
                    <a:solidFill>
                      <a:srgbClr val="F0F0F0"/>
                    </a:solidFill>
                  </a:tcPr>
                </a:tc>
              </a:tr>
            </a:tbl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21791" y="5847348"/>
            <a:ext cx="8222025" cy="4525963"/>
          </a:xfrm>
        </p:spPr>
        <p:txBody>
          <a:bodyPr/>
          <a:lstStyle/>
          <a:p>
            <a:pPr lvl="2"/>
            <a:r>
              <a:rPr lang="en-US" dirty="0" smtClean="0">
                <a:solidFill>
                  <a:schemeClr val="bg1"/>
                </a:solidFill>
              </a:rPr>
              <a:t>Other clients: Hannaford, Harris Teeter, Weis, The Fresh Market, </a:t>
            </a:r>
            <a:r>
              <a:rPr lang="en-US" dirty="0" err="1" smtClean="0">
                <a:solidFill>
                  <a:schemeClr val="bg1"/>
                </a:solidFill>
              </a:rPr>
              <a:t>Stater</a:t>
            </a:r>
            <a:r>
              <a:rPr lang="en-US" dirty="0" smtClean="0">
                <a:solidFill>
                  <a:schemeClr val="bg1"/>
                </a:solidFill>
              </a:rPr>
              <a:t> Bros, Tesoro (Go Marts)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617549" y="914400"/>
            <a:ext cx="3978275" cy="666750"/>
          </a:xfrm>
        </p:spPr>
        <p:txBody>
          <a:bodyPr/>
          <a:lstStyle/>
          <a:p>
            <a:r>
              <a:rPr lang="en-US" dirty="0" smtClean="0"/>
              <a:t>Current Clients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5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2"/>
            <a:r>
              <a:rPr lang="en-US" dirty="0" err="1" smtClean="0"/>
              <a:t>Ukrop’s</a:t>
            </a:r>
            <a:r>
              <a:rPr lang="en-US" dirty="0" smtClean="0"/>
              <a:t> </a:t>
            </a:r>
            <a:r>
              <a:rPr lang="en-US" dirty="0"/>
              <a:t>Threads brought the expertise we needed to developing our first company-wide uniform program. They were with us every step of the way</a:t>
            </a:r>
            <a:r>
              <a:rPr lang="en-US" dirty="0" smtClean="0"/>
              <a:t>. </a:t>
            </a:r>
            <a:r>
              <a:rPr lang="en-US" dirty="0"/>
              <a:t> </a:t>
            </a:r>
            <a:endParaRPr lang="en-US" dirty="0" smtClean="0"/>
          </a:p>
          <a:p>
            <a:pPr lvl="3"/>
            <a:r>
              <a:rPr lang="en-US" dirty="0" smtClean="0"/>
              <a:t>Carey </a:t>
            </a:r>
            <a:r>
              <a:rPr lang="en-US" dirty="0" err="1"/>
              <a:t>Lenning</a:t>
            </a:r>
            <a:r>
              <a:rPr lang="en-US" dirty="0"/>
              <a:t>, Director, Customer </a:t>
            </a:r>
            <a:r>
              <a:rPr lang="en-US" dirty="0" smtClean="0"/>
              <a:t>Care, </a:t>
            </a:r>
            <a:r>
              <a:rPr lang="en-US" dirty="0"/>
              <a:t>Hy-Vee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0"/>
          </p:nvPr>
        </p:nvSpPr>
        <p:spPr/>
        <p:txBody>
          <a:bodyPr>
            <a:normAutofit/>
          </a:bodyPr>
          <a:lstStyle/>
          <a:p>
            <a:pPr lvl="2"/>
            <a:r>
              <a:rPr lang="en-US" dirty="0" err="1" smtClean="0"/>
              <a:t>Ukrop’s</a:t>
            </a:r>
            <a:r>
              <a:rPr lang="en-US" dirty="0" smtClean="0"/>
              <a:t> </a:t>
            </a:r>
            <a:r>
              <a:rPr lang="en-US" dirty="0"/>
              <a:t>Threads has been an outstanding partner for us… all of our employees are really happy with the fit and comfort level of the uniforms that they provide</a:t>
            </a:r>
            <a:r>
              <a:rPr lang="en-US" dirty="0" smtClean="0"/>
              <a:t>.</a:t>
            </a:r>
            <a:endParaRPr lang="en-US" dirty="0"/>
          </a:p>
          <a:p>
            <a:pPr lvl="3"/>
            <a:r>
              <a:rPr lang="en-US" dirty="0" smtClean="0"/>
              <a:t>Richard </a:t>
            </a:r>
            <a:r>
              <a:rPr lang="en-US" dirty="0"/>
              <a:t>Zimmerman, COO, Cedar Fair Entertainment Company</a:t>
            </a:r>
          </a:p>
          <a:p>
            <a:pPr lvl="2"/>
            <a:r>
              <a:rPr lang="en-US" dirty="0"/>
              <a:t> 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1"/>
          </p:nvPr>
        </p:nvSpPr>
        <p:spPr/>
        <p:txBody>
          <a:bodyPr>
            <a:normAutofit/>
          </a:bodyPr>
          <a:lstStyle/>
          <a:p>
            <a:pPr lvl="2"/>
            <a:r>
              <a:rPr lang="en-US" dirty="0" smtClean="0"/>
              <a:t>Several </a:t>
            </a:r>
            <a:r>
              <a:rPr lang="en-US" dirty="0"/>
              <a:t>factors led us to choose </a:t>
            </a:r>
            <a:r>
              <a:rPr lang="en-US" dirty="0" err="1"/>
              <a:t>Ukrop’s</a:t>
            </a:r>
            <a:r>
              <a:rPr lang="en-US" dirty="0"/>
              <a:t> – great quality, competitive pricing, outstanding customer service, but your people made a real difference</a:t>
            </a:r>
            <a:r>
              <a:rPr lang="en-US" dirty="0" smtClean="0"/>
              <a:t>.</a:t>
            </a:r>
          </a:p>
          <a:p>
            <a:pPr lvl="3"/>
            <a:r>
              <a:rPr lang="en-US" dirty="0" smtClean="0"/>
              <a:t>Evelyn </a:t>
            </a:r>
            <a:r>
              <a:rPr lang="en-US" dirty="0"/>
              <a:t>Hinojosa, Commodity Development Manager, H-E-B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4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4570" y="914400"/>
            <a:ext cx="4474997" cy="4525963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Uniforms leave </a:t>
            </a:r>
            <a:r>
              <a:rPr lang="en-US" dirty="0" smtClean="0"/>
              <a:t>a</a:t>
            </a:r>
            <a:r>
              <a:rPr lang="en-US" dirty="0"/>
              <a:t>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chemeClr val="bg1"/>
                </a:solidFill>
              </a:rPr>
              <a:t>big impression</a:t>
            </a:r>
            <a:r>
              <a:rPr lang="en-US" dirty="0"/>
              <a:t> about your brand, reflect your culture, and make your employees feel good.</a:t>
            </a:r>
          </a:p>
        </p:txBody>
      </p:sp>
    </p:spTree>
    <p:extLst>
      <p:ext uri="{BB962C8B-B14F-4D97-AF65-F5344CB8AC3E}">
        <p14:creationId xmlns:p14="http://schemas.microsoft.com/office/powerpoint/2010/main" val="138077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453729" y="914400"/>
            <a:ext cx="2962656" cy="5823046"/>
          </a:xfrm>
        </p:spPr>
        <p:txBody>
          <a:bodyPr>
            <a:normAutofit/>
          </a:bodyPr>
          <a:lstStyle/>
          <a:p>
            <a:r>
              <a:rPr lang="en-US" dirty="0" err="1" smtClean="0"/>
              <a:t>Ukrop’s</a:t>
            </a:r>
            <a:r>
              <a:rPr lang="en-US" dirty="0" smtClean="0"/>
              <a:t> Threads Today</a:t>
            </a:r>
          </a:p>
          <a:p>
            <a:pPr lvl="2"/>
            <a:r>
              <a:rPr lang="en-US" dirty="0"/>
              <a:t>From concept to manufacturing and distribution, we </a:t>
            </a:r>
            <a:r>
              <a:rPr lang="en-US" dirty="0" smtClean="0"/>
              <a:t>provide </a:t>
            </a:r>
            <a:r>
              <a:rPr lang="en-US" dirty="0"/>
              <a:t>a complete uniform solution. </a:t>
            </a:r>
            <a:endParaRPr lang="en-US" dirty="0" smtClean="0"/>
          </a:p>
          <a:p>
            <a:pPr lvl="3"/>
            <a:r>
              <a:rPr lang="en-US" dirty="0"/>
              <a:t>C</a:t>
            </a:r>
            <a:r>
              <a:rPr lang="en-US" dirty="0" smtClean="0"/>
              <a:t>orporate </a:t>
            </a:r>
            <a:r>
              <a:rPr lang="en-US" dirty="0"/>
              <a:t>office &amp; warehouse in </a:t>
            </a:r>
            <a:r>
              <a:rPr lang="en-US" dirty="0" err="1"/>
              <a:t>Midlothian,VA</a:t>
            </a:r>
            <a:endParaRPr lang="en-US" dirty="0"/>
          </a:p>
          <a:p>
            <a:pPr lvl="3"/>
            <a:r>
              <a:rPr lang="en-US" dirty="0"/>
              <a:t>139 staff</a:t>
            </a:r>
          </a:p>
          <a:p>
            <a:pPr lvl="3"/>
            <a:r>
              <a:rPr lang="en-US" dirty="0"/>
              <a:t>1,000,000 customers across the USA annually</a:t>
            </a:r>
          </a:p>
          <a:p>
            <a:pPr lvl="3"/>
            <a:r>
              <a:rPr lang="en-US" dirty="0"/>
              <a:t>O</a:t>
            </a:r>
            <a:r>
              <a:rPr lang="en-US" dirty="0" smtClean="0"/>
              <a:t>n </a:t>
            </a:r>
            <a:r>
              <a:rPr lang="en-US" dirty="0"/>
              <a:t>the board of Caritas</a:t>
            </a:r>
          </a:p>
          <a:p>
            <a:pPr lvl="3"/>
            <a:r>
              <a:rPr lang="en-US" dirty="0"/>
              <a:t>U</a:t>
            </a:r>
            <a:r>
              <a:rPr lang="en-US" dirty="0" smtClean="0"/>
              <a:t>niforms</a:t>
            </a:r>
            <a:r>
              <a:rPr lang="en-US" dirty="0"/>
              <a:t>, branded apparel &amp; promotional products</a:t>
            </a:r>
          </a:p>
          <a:p>
            <a:pPr lvl="3"/>
            <a:r>
              <a:rPr lang="en-US" dirty="0" smtClean="0"/>
              <a:t>8 </a:t>
            </a:r>
            <a:r>
              <a:rPr lang="en-US" dirty="0"/>
              <a:t>global sourcing relationships &amp; 14 domestic suppliers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25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Peace of mind service.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Client </a:t>
            </a:r>
            <a:br>
              <a:rPr lang="en-US" dirty="0" smtClean="0"/>
            </a:br>
            <a:r>
              <a:rPr lang="en-US" dirty="0" smtClean="0"/>
              <a:t>name here</a:t>
            </a:r>
          </a:p>
          <a:p>
            <a:pPr lvl="2"/>
            <a:r>
              <a:rPr lang="en-US" dirty="0" smtClean="0"/>
              <a:t>Let us put your image to work.</a:t>
            </a:r>
          </a:p>
        </p:txBody>
      </p:sp>
    </p:spTree>
    <p:extLst>
      <p:ext uri="{BB962C8B-B14F-4D97-AF65-F5344CB8AC3E}">
        <p14:creationId xmlns:p14="http://schemas.microsoft.com/office/powerpoint/2010/main" val="144692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1792" y="914400"/>
            <a:ext cx="7607808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We are </a:t>
            </a:r>
            <a:r>
              <a:rPr lang="en-US" dirty="0" smtClean="0"/>
              <a:t>driven </a:t>
            </a:r>
            <a:r>
              <a:rPr lang="en-US" dirty="0"/>
              <a:t>to be admired for our people, performance, and relentless pursuit of excellence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>
                <a:solidFill>
                  <a:srgbClr val="FFFFFF"/>
                </a:solidFill>
              </a:rPr>
              <a:t>Our </a:t>
            </a:r>
            <a:r>
              <a:rPr lang="en-US" dirty="0" smtClean="0">
                <a:solidFill>
                  <a:srgbClr val="FFFFFF"/>
                </a:solidFill>
              </a:rPr>
              <a:t>goal </a:t>
            </a:r>
            <a:r>
              <a:rPr lang="en-US" dirty="0" smtClean="0"/>
              <a:t>is to </a:t>
            </a:r>
            <a:r>
              <a:rPr lang="en-US" dirty="0"/>
              <a:t>enable you to promote your brand and employees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>
                <a:solidFill>
                  <a:srgbClr val="FFFFFF"/>
                </a:solidFill>
              </a:rPr>
              <a:t>We </a:t>
            </a:r>
            <a:r>
              <a:rPr lang="en-US" dirty="0">
                <a:solidFill>
                  <a:srgbClr val="FFFFFF"/>
                </a:solidFill>
              </a:rPr>
              <a:t>do </a:t>
            </a:r>
            <a:r>
              <a:rPr lang="en-US" dirty="0"/>
              <a:t>this by leading with personal service and providing fully customized, competitively priced, and high-quality </a:t>
            </a:r>
            <a:r>
              <a:rPr lang="en-US" dirty="0" smtClean="0"/>
              <a:t>programs.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79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1946" y="914400"/>
            <a:ext cx="3357829" cy="4525963"/>
          </a:xfrm>
        </p:spPr>
        <p:txBody>
          <a:bodyPr/>
          <a:lstStyle/>
          <a:p>
            <a:pPr lvl="1"/>
            <a:r>
              <a:rPr lang="en-US" dirty="0" smtClean="0"/>
              <a:t>Graphic Design</a:t>
            </a:r>
          </a:p>
          <a:p>
            <a:pPr lvl="2"/>
            <a:r>
              <a:rPr lang="en-US" dirty="0" smtClean="0"/>
              <a:t>Through in-depth consulting with your team we create design concepts for your new look.</a:t>
            </a:r>
          </a:p>
          <a:p>
            <a:pPr lvl="1"/>
            <a:r>
              <a:rPr lang="en-US" dirty="0" smtClean="0"/>
              <a:t>Custom Fit</a:t>
            </a:r>
          </a:p>
          <a:p>
            <a:pPr lvl="2"/>
            <a:r>
              <a:rPr lang="en-US" dirty="0" smtClean="0"/>
              <a:t>With our ability to tailor fit, your staff will be comfortable and your brand well-represented.</a:t>
            </a:r>
          </a:p>
          <a:p>
            <a:pPr lvl="1"/>
            <a:r>
              <a:rPr lang="en-US" dirty="0" smtClean="0"/>
              <a:t>Fabric Options</a:t>
            </a:r>
          </a:p>
          <a:p>
            <a:pPr lvl="2"/>
            <a:r>
              <a:rPr lang="en-US" dirty="0" smtClean="0"/>
              <a:t>Moisture-wicking, snag resistant, and environmentally friendly fabrics can be customized for you.</a:t>
            </a:r>
          </a:p>
          <a:p>
            <a:pPr lvl="1"/>
            <a:r>
              <a:rPr lang="en-US" dirty="0" smtClean="0"/>
              <a:t>Marketing Collateral</a:t>
            </a:r>
          </a:p>
          <a:p>
            <a:pPr lvl="2"/>
            <a:r>
              <a:rPr lang="en-US" dirty="0" smtClean="0"/>
              <a:t>We can extend your brand with promotional gear, t-shirts, rewards and recognition programs, and the like.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/>
              <a:t>Design</a:t>
            </a:r>
          </a:p>
          <a:p>
            <a:pPr lvl="2"/>
            <a:r>
              <a:rPr lang="en-US" dirty="0" smtClean="0"/>
              <a:t>Think outside the catalogue and get what you want.</a:t>
            </a:r>
            <a:endParaRPr lang="en-US" dirty="0"/>
          </a:p>
        </p:txBody>
      </p:sp>
      <p:pic>
        <p:nvPicPr>
          <p:cNvPr id="2" name="Picture 1" descr="Desig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78" y="2438248"/>
            <a:ext cx="2042062" cy="2227704"/>
          </a:xfrm>
          <a:prstGeom prst="rect">
            <a:avLst/>
          </a:prstGeom>
        </p:spPr>
      </p:pic>
      <p:pic>
        <p:nvPicPr>
          <p:cNvPr id="5" name="Picture 4" descr="Design_CustomF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551" y="2028567"/>
            <a:ext cx="809896" cy="809896"/>
          </a:xfrm>
          <a:prstGeom prst="rect">
            <a:avLst/>
          </a:prstGeom>
        </p:spPr>
      </p:pic>
      <p:pic>
        <p:nvPicPr>
          <p:cNvPr id="6" name="Picture 5" descr="Design_FabricOptio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687" y="3089512"/>
            <a:ext cx="809896" cy="811771"/>
          </a:xfrm>
          <a:prstGeom prst="rect">
            <a:avLst/>
          </a:prstGeom>
        </p:spPr>
      </p:pic>
      <p:pic>
        <p:nvPicPr>
          <p:cNvPr id="7" name="Picture 6" descr="Design_GraphicDesig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362" y="866344"/>
            <a:ext cx="809896" cy="811771"/>
          </a:xfrm>
          <a:prstGeom prst="rect">
            <a:avLst/>
          </a:prstGeom>
        </p:spPr>
      </p:pic>
      <p:pic>
        <p:nvPicPr>
          <p:cNvPr id="8" name="Picture 7" descr="Design_MarketingCollater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226" y="4302558"/>
            <a:ext cx="809896" cy="81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</a:t>
            </a:r>
          </a:p>
          <a:p>
            <a:pPr lvl="3"/>
            <a:r>
              <a:rPr lang="en-US" dirty="0" smtClean="0"/>
              <a:t>Completely </a:t>
            </a:r>
            <a:r>
              <a:rPr lang="en-US" dirty="0"/>
              <a:t>custom </a:t>
            </a:r>
          </a:p>
          <a:p>
            <a:pPr lvl="3"/>
            <a:r>
              <a:rPr lang="en-US" dirty="0" smtClean="0"/>
              <a:t>PMS </a:t>
            </a:r>
            <a:r>
              <a:rPr lang="en-US" dirty="0"/>
              <a:t>color match </a:t>
            </a:r>
          </a:p>
          <a:p>
            <a:pPr lvl="3"/>
            <a:r>
              <a:rPr lang="en-US" dirty="0" smtClean="0"/>
              <a:t>Costs </a:t>
            </a:r>
            <a:r>
              <a:rPr lang="en-US" dirty="0"/>
              <a:t>less </a:t>
            </a:r>
          </a:p>
          <a:p>
            <a:pPr lvl="3"/>
            <a:r>
              <a:rPr lang="en-US" dirty="0" smtClean="0"/>
              <a:t>Uniforms</a:t>
            </a:r>
            <a:r>
              <a:rPr lang="en-US" dirty="0"/>
              <a:t>, marketing collateral, promotional items </a:t>
            </a:r>
          </a:p>
          <a:p>
            <a:pPr lvl="3"/>
            <a:endParaRPr lang="en-US" dirty="0"/>
          </a:p>
        </p:txBody>
      </p:sp>
      <p:pic>
        <p:nvPicPr>
          <p:cNvPr id="12" name="Picture 11" descr="DesignProcess_Illustration_ForDigital_RGB_Light_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833" y="372533"/>
            <a:ext cx="6112934" cy="611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7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Design: Our Process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4482" y="3454400"/>
            <a:ext cx="1892808" cy="4525963"/>
          </a:xfrm>
        </p:spPr>
        <p:txBody>
          <a:bodyPr/>
          <a:lstStyle/>
          <a:p>
            <a:pPr lvl="1"/>
            <a:r>
              <a:rPr lang="en-US" dirty="0"/>
              <a:t>Discovery </a:t>
            </a:r>
          </a:p>
          <a:p>
            <a:pPr lvl="3"/>
            <a:r>
              <a:rPr lang="en-US" dirty="0" smtClean="0"/>
              <a:t>Focus </a:t>
            </a:r>
            <a:r>
              <a:rPr lang="en-US" dirty="0"/>
              <a:t>groups </a:t>
            </a:r>
          </a:p>
          <a:p>
            <a:pPr lvl="3"/>
            <a:r>
              <a:rPr lang="en-US" dirty="0" smtClean="0"/>
              <a:t>Asset </a:t>
            </a:r>
            <a:r>
              <a:rPr lang="en-US" dirty="0"/>
              <a:t>gathering </a:t>
            </a:r>
          </a:p>
          <a:p>
            <a:pPr lvl="3"/>
            <a:r>
              <a:rPr lang="en-US" dirty="0" smtClean="0"/>
              <a:t>Brand </a:t>
            </a:r>
            <a:r>
              <a:rPr lang="en-US" dirty="0"/>
              <a:t>audit 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>
          <a:xfrm>
            <a:off x="2686630" y="3454400"/>
            <a:ext cx="1892808" cy="4525963"/>
          </a:xfrm>
        </p:spPr>
        <p:txBody>
          <a:bodyPr/>
          <a:lstStyle/>
          <a:p>
            <a:pPr lvl="1"/>
            <a:r>
              <a:rPr lang="en-US" dirty="0"/>
              <a:t>Creative </a:t>
            </a:r>
            <a:r>
              <a:rPr lang="en-US" dirty="0" smtClean="0"/>
              <a:t>Exploration</a:t>
            </a:r>
          </a:p>
          <a:p>
            <a:pPr lvl="3"/>
            <a:r>
              <a:rPr lang="en-US" dirty="0" smtClean="0"/>
              <a:t>Mood boards</a:t>
            </a:r>
          </a:p>
          <a:p>
            <a:pPr lvl="3"/>
            <a:r>
              <a:rPr lang="en-US" dirty="0" smtClean="0"/>
              <a:t>Storyboards</a:t>
            </a:r>
          </a:p>
          <a:p>
            <a:pPr lvl="3"/>
            <a:r>
              <a:rPr lang="en-US" dirty="0" smtClean="0"/>
              <a:t>Samples </a:t>
            </a:r>
            <a:endParaRPr lang="en-US" dirty="0">
              <a:effectLst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1"/>
          </p:nvPr>
        </p:nvSpPr>
        <p:spPr>
          <a:xfrm>
            <a:off x="4740311" y="3454400"/>
            <a:ext cx="1892808" cy="4525963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Development</a:t>
            </a:r>
            <a:endParaRPr lang="en-US" dirty="0"/>
          </a:p>
          <a:p>
            <a:pPr lvl="3"/>
            <a:r>
              <a:rPr lang="en-US" dirty="0" smtClean="0"/>
              <a:t>Pre</a:t>
            </a:r>
            <a:r>
              <a:rPr lang="en-US" dirty="0"/>
              <a:t>-</a:t>
            </a:r>
            <a:r>
              <a:rPr lang="en-US" dirty="0" smtClean="0"/>
              <a:t>production</a:t>
            </a:r>
          </a:p>
          <a:p>
            <a:pPr lvl="3"/>
            <a:r>
              <a:rPr lang="en-US" dirty="0" smtClean="0"/>
              <a:t>Refinements</a:t>
            </a:r>
            <a:endParaRPr lang="en-US" dirty="0"/>
          </a:p>
          <a:p>
            <a:pPr lvl="3"/>
            <a:r>
              <a:rPr lang="en-US" dirty="0" smtClean="0"/>
              <a:t>Final </a:t>
            </a:r>
            <a:r>
              <a:rPr lang="en-US" dirty="0"/>
              <a:t>send-</a:t>
            </a:r>
            <a:r>
              <a:rPr lang="en-US" dirty="0" smtClean="0"/>
              <a:t>off </a:t>
            </a:r>
            <a:endParaRPr lang="en-US" dirty="0"/>
          </a:p>
          <a:p>
            <a:pPr lvl="3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2"/>
          </p:nvPr>
        </p:nvSpPr>
        <p:spPr>
          <a:xfrm>
            <a:off x="6793992" y="3454400"/>
            <a:ext cx="1892808" cy="4525963"/>
          </a:xfrm>
        </p:spPr>
        <p:txBody>
          <a:bodyPr/>
          <a:lstStyle/>
          <a:p>
            <a:pPr lvl="1"/>
            <a:r>
              <a:rPr lang="en-US" dirty="0" smtClean="0"/>
              <a:t>Performance</a:t>
            </a:r>
          </a:p>
          <a:p>
            <a:pPr lvl="3"/>
            <a:r>
              <a:rPr lang="en-US" dirty="0" smtClean="0"/>
              <a:t>Order </a:t>
            </a:r>
            <a:r>
              <a:rPr lang="en-US" dirty="0"/>
              <a:t>tracking </a:t>
            </a:r>
          </a:p>
          <a:p>
            <a:pPr lvl="3"/>
            <a:r>
              <a:rPr lang="en-US" dirty="0" smtClean="0"/>
              <a:t>Consultations </a:t>
            </a:r>
          </a:p>
          <a:p>
            <a:pPr lvl="3"/>
            <a:r>
              <a:rPr lang="en-US" dirty="0" smtClean="0"/>
              <a:t>Enhancements 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9" name="Picture 8" descr="DesignProcess_CreativeExplorationIcon_ForDigital_RGB_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630" y="1775310"/>
            <a:ext cx="1501290" cy="1501290"/>
          </a:xfrm>
          <a:prstGeom prst="rect">
            <a:avLst/>
          </a:prstGeom>
        </p:spPr>
      </p:pic>
      <p:pic>
        <p:nvPicPr>
          <p:cNvPr id="10" name="Picture 9" descr="DesignProcess_DevelopmentIcon_ForDigital_RGB_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311" y="1775310"/>
            <a:ext cx="1501290" cy="1501290"/>
          </a:xfrm>
          <a:prstGeom prst="rect">
            <a:avLst/>
          </a:prstGeom>
        </p:spPr>
      </p:pic>
      <p:pic>
        <p:nvPicPr>
          <p:cNvPr id="11" name="Picture 10" descr="DesignProcess_DiscoveryIcon_ForDigital_RGB_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82" y="1775310"/>
            <a:ext cx="1501290" cy="1501290"/>
          </a:xfrm>
          <a:prstGeom prst="rect">
            <a:avLst/>
          </a:prstGeom>
        </p:spPr>
      </p:pic>
      <p:pic>
        <p:nvPicPr>
          <p:cNvPr id="12" name="Picture 11" descr="DesignProcess_PerformanceIcon_ForDigital_RGB_f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992" y="1775310"/>
            <a:ext cx="1501290" cy="150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46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30171</TotalTime>
  <Words>864</Words>
  <Application>Microsoft Macintosh PowerPoint</Application>
  <PresentationFormat>On-screen Show (4:3)</PresentationFormat>
  <Paragraphs>137</Paragraphs>
  <Slides>21</Slides>
  <Notes>0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Tailored for your team.</vt:lpstr>
      <vt:lpstr>PowerPoint Presentation</vt:lpstr>
      <vt:lpstr>PowerPoint Presentation</vt:lpstr>
      <vt:lpstr>PowerPoint Presentation</vt:lpstr>
      <vt:lpstr>Peace of mind service.</vt:lpstr>
      <vt:lpstr>PowerPoint Presentation</vt:lpstr>
      <vt:lpstr>PowerPoint Presentation</vt:lpstr>
      <vt:lpstr>PowerPoint Presentation</vt:lpstr>
      <vt:lpstr>Design: Our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Randall Branding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Jesse Randall</dc:creator>
  <cp:lastModifiedBy>RBA Admin</cp:lastModifiedBy>
  <cp:revision>136</cp:revision>
  <dcterms:created xsi:type="dcterms:W3CDTF">2018-02-28T15:02:19Z</dcterms:created>
  <dcterms:modified xsi:type="dcterms:W3CDTF">2018-07-20T20:21:32Z</dcterms:modified>
</cp:coreProperties>
</file>